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Source Code Pr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B162BBC-6EE8-4339-9772-43F2B944DE03}">
  <a:tblStyle styleId="{8B162BBC-6EE8-4339-9772-43F2B944DE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SourceCodePro-bold.fntdata"/><Relationship Id="rId12" Type="http://schemas.openxmlformats.org/officeDocument/2006/relationships/slide" Target="slides/slide6.xml"/><Relationship Id="rId34" Type="http://schemas.openxmlformats.org/officeDocument/2006/relationships/font" Target="fonts/SourceCodePro-regular.fntdata"/><Relationship Id="rId15" Type="http://schemas.openxmlformats.org/officeDocument/2006/relationships/slide" Target="slides/slide9.xml"/><Relationship Id="rId37" Type="http://schemas.openxmlformats.org/officeDocument/2006/relationships/font" Target="fonts/SourceCodePro-boldItalic.fntdata"/><Relationship Id="rId14" Type="http://schemas.openxmlformats.org/officeDocument/2006/relationships/slide" Target="slides/slide8.xml"/><Relationship Id="rId36" Type="http://schemas.openxmlformats.org/officeDocument/2006/relationships/font" Target="fonts/SourceCodePro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268c01022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268c0102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268c01022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268c01022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268c01022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268c01022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268c01022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268c01022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01b00e21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01b00e21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01b00e21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01b00e21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801b00e21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801b00e21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01b00e21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801b00e21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268c01022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268c01022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268c01022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268c01022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207bf5ce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207bf5ce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68c01022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68c01022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268c01022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268c01022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268c01022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268c01022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2a5e8ec3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72a5e8ec3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2a5e8ec3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2a5e8ec3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Intégrer</a:t>
            </a:r>
            <a:r>
              <a:rPr lang="fr"/>
              <a:t> la partie physique ici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2a5e8ec3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2a5e8ec3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2a5e8ec3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2a5e8ec3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3329719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73329719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7207bf5ce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7207bf5ce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207bf5ce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207bf5ce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68c0102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68c0102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2044e872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2044e872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268c0102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268c0102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268c0102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268c0102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268c0102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268c0102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69975"/>
            <a:ext cx="8520600" cy="92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Projet Rov’net	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0" y="4428975"/>
            <a:ext cx="9144000" cy="7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Tenaille Servan</a:t>
            </a:r>
            <a:r>
              <a:rPr lang="fr"/>
              <a:t> 		BTS SN-IR		   SESSION-2020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025" y="1624013"/>
            <a:ext cx="1123950" cy="18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/>
        </p:nvSpPr>
        <p:spPr>
          <a:xfrm>
            <a:off x="2678550" y="57050"/>
            <a:ext cx="5952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/>
              <a:t>Maquette de l’IHM - Accueil</a:t>
            </a:r>
            <a:endParaRPr b="1" sz="3000"/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9575" y="794450"/>
            <a:ext cx="5734050" cy="416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/>
        </p:nvSpPr>
        <p:spPr>
          <a:xfrm>
            <a:off x="0" y="0"/>
            <a:ext cx="2616900" cy="51435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Analyse :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Expression du besoin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Contraintes techniques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Description structurelle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Architecture</a:t>
            </a:r>
            <a:r>
              <a:rPr lang="fr" sz="1200">
                <a:solidFill>
                  <a:srgbClr val="999999"/>
                </a:solidFill>
              </a:rPr>
              <a:t> du système</a:t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Partie Commune :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Identification des tâches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Répartition des tâches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Structure logicielle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Schéma relationnel de la Base De Données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-"/>
            </a:pPr>
            <a:r>
              <a:rPr lang="fr" sz="1200">
                <a:solidFill>
                  <a:srgbClr val="FFFFFF"/>
                </a:solidFill>
              </a:rPr>
              <a:t>Maquette de l’IHM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Partie Personnel :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Trame déplacement du robot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Trame pilotage du bras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Maquette de la manette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Etude de la manette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Scénarios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Conclusion</a:t>
            </a:r>
            <a:endParaRPr sz="12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/>
        </p:nvSpPr>
        <p:spPr>
          <a:xfrm>
            <a:off x="2678550" y="57050"/>
            <a:ext cx="6352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/>
              <a:t>Maquette de l’IHM - Configuration</a:t>
            </a:r>
            <a:endParaRPr b="1" sz="3000"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5850" y="1420475"/>
            <a:ext cx="5665625" cy="27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 txBox="1"/>
          <p:nvPr/>
        </p:nvSpPr>
        <p:spPr>
          <a:xfrm>
            <a:off x="0" y="0"/>
            <a:ext cx="2616900" cy="51435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Analyse :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Expression du besoin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Contraintes techniques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Description structurelle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Architecture</a:t>
            </a:r>
            <a:r>
              <a:rPr lang="fr" sz="1200">
                <a:solidFill>
                  <a:srgbClr val="999999"/>
                </a:solidFill>
              </a:rPr>
              <a:t> du système</a:t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Partie Commune :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Identification des tâches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Répartition des tâches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Structure logicielle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Schéma relationnel de la Base De Données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-"/>
            </a:pPr>
            <a:r>
              <a:rPr lang="fr" sz="1200">
                <a:solidFill>
                  <a:srgbClr val="FFFFFF"/>
                </a:solidFill>
              </a:rPr>
              <a:t>Maquette de l’IHM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Partie Personnel :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Trame déplacement du robot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Trame pilotage du bras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Maquette de la manette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Etude de la manette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Scénarios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Conclusion</a:t>
            </a:r>
            <a:endParaRPr sz="12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/>
        </p:nvSpPr>
        <p:spPr>
          <a:xfrm>
            <a:off x="2678550" y="57050"/>
            <a:ext cx="6352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/>
              <a:t>Maquette de l’IHM - Campagne</a:t>
            </a:r>
            <a:endParaRPr b="1" sz="3000"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9063" y="1687300"/>
            <a:ext cx="6251475" cy="275189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 txBox="1"/>
          <p:nvPr/>
        </p:nvSpPr>
        <p:spPr>
          <a:xfrm>
            <a:off x="0" y="0"/>
            <a:ext cx="2616900" cy="51435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Analyse :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Expression du besoin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Contraintes techniques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Description structurelle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Architecture</a:t>
            </a:r>
            <a:r>
              <a:rPr lang="fr" sz="1200">
                <a:solidFill>
                  <a:srgbClr val="999999"/>
                </a:solidFill>
              </a:rPr>
              <a:t> du système</a:t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Partie Commune :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Identification des tâches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Répartition des tâches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Structure logicielle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Schéma relationnel de la Base De Données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-"/>
            </a:pPr>
            <a:r>
              <a:rPr lang="fr" sz="1200">
                <a:solidFill>
                  <a:srgbClr val="FFFFFF"/>
                </a:solidFill>
              </a:rPr>
              <a:t>Maquette de l’IHM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Partie Personnel :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Trame déplacement du robot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Trame pilotage du bras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Maquette de la manette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Etude de la manette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Scénarios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Conclusion</a:t>
            </a:r>
            <a:endParaRPr sz="12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311700" y="445025"/>
            <a:ext cx="8520600" cy="648600"/>
          </a:xfrm>
          <a:prstGeom prst="rect">
            <a:avLst/>
          </a:prstGeom>
          <a:solidFill>
            <a:srgbClr val="1C4587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Partie physique - Radioactivité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6" name="Google Shape;156;p25"/>
          <p:cNvSpPr txBox="1"/>
          <p:nvPr/>
        </p:nvSpPr>
        <p:spPr>
          <a:xfrm>
            <a:off x="439500" y="1185125"/>
            <a:ext cx="29679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Qu’est ce que c’est ?</a:t>
            </a:r>
            <a:endParaRPr b="1" sz="1800"/>
          </a:p>
        </p:txBody>
      </p:sp>
      <p:pic>
        <p:nvPicPr>
          <p:cNvPr id="157" name="Google Shape;157;p25"/>
          <p:cNvPicPr preferRelativeResize="0"/>
          <p:nvPr/>
        </p:nvPicPr>
        <p:blipFill rotWithShape="1">
          <a:blip r:embed="rId3">
            <a:alphaModFix/>
          </a:blip>
          <a:srcRect b="0" l="0" r="0" t="11488"/>
          <a:stretch/>
        </p:blipFill>
        <p:spPr>
          <a:xfrm>
            <a:off x="669300" y="1858875"/>
            <a:ext cx="4725174" cy="188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5"/>
          <p:cNvSpPr txBox="1"/>
          <p:nvPr/>
        </p:nvSpPr>
        <p:spPr>
          <a:xfrm>
            <a:off x="5527275" y="1185125"/>
            <a:ext cx="33048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Les effets sur l’organisme :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niveau d’exposition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durée d’exposition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nature du rayonnement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fr" sz="1600"/>
              <a:t>localisation</a:t>
            </a: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311700" y="445025"/>
            <a:ext cx="8520600" cy="648600"/>
          </a:xfrm>
          <a:prstGeom prst="rect">
            <a:avLst/>
          </a:prstGeom>
          <a:solidFill>
            <a:srgbClr val="1C4587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lt1"/>
                </a:solidFill>
              </a:rPr>
              <a:t>Partie physique - Radioactivité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64" name="Google Shape;164;p26"/>
          <p:cNvPicPr preferRelativeResize="0"/>
          <p:nvPr/>
        </p:nvPicPr>
        <p:blipFill rotWithShape="1">
          <a:blip r:embed="rId3">
            <a:alphaModFix/>
          </a:blip>
          <a:srcRect b="14878" l="70075" r="-2" t="14738"/>
          <a:stretch/>
        </p:blipFill>
        <p:spPr>
          <a:xfrm>
            <a:off x="3882500" y="1266875"/>
            <a:ext cx="1583501" cy="297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6"/>
          <p:cNvPicPr preferRelativeResize="0"/>
          <p:nvPr/>
        </p:nvPicPr>
        <p:blipFill rotWithShape="1">
          <a:blip r:embed="rId4">
            <a:alphaModFix/>
          </a:blip>
          <a:srcRect b="14873" l="56032" r="0" t="14470"/>
          <a:stretch/>
        </p:blipFill>
        <p:spPr>
          <a:xfrm>
            <a:off x="311701" y="1246425"/>
            <a:ext cx="2967875" cy="38153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Google Shape;166;p26"/>
          <p:cNvCxnSpPr/>
          <p:nvPr/>
        </p:nvCxnSpPr>
        <p:spPr>
          <a:xfrm flipH="1" rot="10800000">
            <a:off x="3356175" y="1287225"/>
            <a:ext cx="444600" cy="143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26"/>
          <p:cNvCxnSpPr/>
          <p:nvPr/>
        </p:nvCxnSpPr>
        <p:spPr>
          <a:xfrm>
            <a:off x="3340875" y="2911775"/>
            <a:ext cx="470100" cy="1277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8" name="Google Shape;168;p26"/>
          <p:cNvPicPr preferRelativeResize="0"/>
          <p:nvPr/>
        </p:nvPicPr>
        <p:blipFill rotWithShape="1">
          <a:blip r:embed="rId5">
            <a:alphaModFix/>
          </a:blip>
          <a:srcRect b="34461" l="2990" r="38488" t="17041"/>
          <a:stretch/>
        </p:blipFill>
        <p:spPr>
          <a:xfrm>
            <a:off x="5752025" y="1287225"/>
            <a:ext cx="2967875" cy="196747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 txBox="1"/>
          <p:nvPr/>
        </p:nvSpPr>
        <p:spPr>
          <a:xfrm>
            <a:off x="5752025" y="3254700"/>
            <a:ext cx="3080400" cy="18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Repéré et éliminé par le système immunitaire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Survivre sans conséquences pour l’organisme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Se transformer en cellules cancéreuses</a:t>
            </a:r>
            <a:endParaRPr/>
          </a:p>
        </p:txBody>
      </p:sp>
      <p:cxnSp>
        <p:nvCxnSpPr>
          <p:cNvPr id="170" name="Google Shape;170;p26"/>
          <p:cNvCxnSpPr/>
          <p:nvPr/>
        </p:nvCxnSpPr>
        <p:spPr>
          <a:xfrm>
            <a:off x="5598775" y="1215800"/>
            <a:ext cx="20400" cy="3759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title"/>
          </p:nvPr>
        </p:nvSpPr>
        <p:spPr>
          <a:xfrm>
            <a:off x="311700" y="445025"/>
            <a:ext cx="8520600" cy="648600"/>
          </a:xfrm>
          <a:prstGeom prst="rect">
            <a:avLst/>
          </a:prstGeom>
          <a:solidFill>
            <a:srgbClr val="1C4587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Partie physique - Radioactivité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76" name="Google Shape;176;p27"/>
          <p:cNvPicPr preferRelativeResize="0"/>
          <p:nvPr/>
        </p:nvPicPr>
        <p:blipFill rotWithShape="1">
          <a:blip r:embed="rId3">
            <a:alphaModFix/>
          </a:blip>
          <a:srcRect b="15144" l="73128" r="901" t="15290"/>
          <a:stretch/>
        </p:blipFill>
        <p:spPr>
          <a:xfrm>
            <a:off x="7008700" y="1363500"/>
            <a:ext cx="1604026" cy="343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800" y="1629975"/>
            <a:ext cx="1880724" cy="238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6137" y="2165952"/>
            <a:ext cx="2491725" cy="13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 txBox="1"/>
          <p:nvPr/>
        </p:nvSpPr>
        <p:spPr>
          <a:xfrm>
            <a:off x="311700" y="4229725"/>
            <a:ext cx="65490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6818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La probabilité de développer un cancer augmente de 0,5 % </a:t>
            </a:r>
            <a:r>
              <a:rPr lang="fr"/>
              <a:t>tous</a:t>
            </a:r>
            <a:r>
              <a:rPr lang="fr"/>
              <a:t> les 100 mSv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311700" y="445025"/>
            <a:ext cx="8520600" cy="648600"/>
          </a:xfrm>
          <a:prstGeom prst="rect">
            <a:avLst/>
          </a:prstGeom>
          <a:solidFill>
            <a:srgbClr val="1C4587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Partie physique - Radioactivité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5" name="Google Shape;185;p28"/>
          <p:cNvSpPr txBox="1"/>
          <p:nvPr/>
        </p:nvSpPr>
        <p:spPr>
          <a:xfrm>
            <a:off x="495600" y="2028650"/>
            <a:ext cx="3729300" cy="18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Capteur DV1-1 (Cajoe)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précision 108 cpm = 0.877µSv/h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1 µSv/h = 123,</a:t>
            </a:r>
            <a:r>
              <a:rPr lang="fr">
                <a:solidFill>
                  <a:schemeClr val="dk1"/>
                </a:solidFill>
              </a:rPr>
              <a:t>147092360319 cmp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6818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On peut donc déduire que 1 cpm est égale à 0,0081203704 µSv/h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225" y="1512175"/>
            <a:ext cx="3561175" cy="311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311700" y="445025"/>
            <a:ext cx="8520600" cy="648600"/>
          </a:xfrm>
          <a:prstGeom prst="rect">
            <a:avLst/>
          </a:prstGeom>
          <a:solidFill>
            <a:srgbClr val="1C4587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Protocole de communication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2" name="Google Shape;192;p29"/>
          <p:cNvSpPr txBox="1"/>
          <p:nvPr>
            <p:ph idx="1" type="body"/>
          </p:nvPr>
        </p:nvSpPr>
        <p:spPr>
          <a:xfrm>
            <a:off x="311700" y="1533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Protocole orienté ASCII</a:t>
            </a:r>
            <a:endParaRPr/>
          </a:p>
        </p:txBody>
      </p:sp>
      <p:pic>
        <p:nvPicPr>
          <p:cNvPr id="193" name="Google Shape;1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38" y="2200275"/>
            <a:ext cx="4371975" cy="150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9"/>
          <p:cNvSpPr txBox="1"/>
          <p:nvPr/>
        </p:nvSpPr>
        <p:spPr>
          <a:xfrm>
            <a:off x="4895275" y="1539600"/>
            <a:ext cx="4261200" cy="28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Type de trame :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- </a:t>
            </a:r>
            <a:r>
              <a:rPr b="1" lang="fr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DEP</a:t>
            </a:r>
            <a:r>
              <a:rPr lang="fr">
                <a:solidFill>
                  <a:srgbClr val="000000"/>
                </a:solidFill>
              </a:rPr>
              <a:t> : Trame déplacement du robot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</a:rPr>
              <a:t>	- </a:t>
            </a:r>
            <a:r>
              <a:rPr b="1" lang="fr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CAM</a:t>
            </a:r>
            <a:r>
              <a:rPr lang="fr">
                <a:solidFill>
                  <a:srgbClr val="000000"/>
                </a:solidFill>
              </a:rPr>
              <a:t> : Trame de pilotage de la caméra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</a:rPr>
              <a:t>	- </a:t>
            </a:r>
            <a:r>
              <a:rPr b="1" lang="fr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BRAS</a:t>
            </a:r>
            <a:r>
              <a:rPr lang="fr">
                <a:solidFill>
                  <a:srgbClr val="000000"/>
                </a:solidFill>
              </a:rPr>
              <a:t> : Trame de commande du bras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</a:rPr>
              <a:t>	- </a:t>
            </a:r>
            <a:r>
              <a:rPr b="1" lang="fr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ORDRE</a:t>
            </a:r>
            <a:r>
              <a:rPr lang="fr">
                <a:solidFill>
                  <a:srgbClr val="000000"/>
                </a:solidFill>
              </a:rPr>
              <a:t> : Trame de commande du bras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</a:rPr>
              <a:t>	- </a:t>
            </a:r>
            <a:r>
              <a:rPr b="1" lang="fr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CAP</a:t>
            </a:r>
            <a:r>
              <a:rPr lang="fr">
                <a:solidFill>
                  <a:srgbClr val="000000"/>
                </a:solidFill>
              </a:rPr>
              <a:t> : Trame d’état des capteurs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</a:rPr>
              <a:t>	- </a:t>
            </a:r>
            <a:r>
              <a:rPr b="1" lang="fr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TEL</a:t>
            </a:r>
            <a:r>
              <a:rPr lang="fr">
                <a:solidFill>
                  <a:srgbClr val="000000"/>
                </a:solidFill>
              </a:rPr>
              <a:t>: Trame de télémétrie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/>
        </p:nvSpPr>
        <p:spPr>
          <a:xfrm>
            <a:off x="2678550" y="57050"/>
            <a:ext cx="6352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/>
              <a:t>Trame déplacement du robot</a:t>
            </a:r>
            <a:endParaRPr b="1" sz="3000"/>
          </a:p>
        </p:txBody>
      </p:sp>
      <p:sp>
        <p:nvSpPr>
          <p:cNvPr id="200" name="Google Shape;200;p30"/>
          <p:cNvSpPr txBox="1"/>
          <p:nvPr/>
        </p:nvSpPr>
        <p:spPr>
          <a:xfrm>
            <a:off x="0" y="0"/>
            <a:ext cx="2616900" cy="51435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999999"/>
                </a:solidFill>
              </a:rPr>
              <a:t>Analyse :</a:t>
            </a:r>
            <a:endParaRPr b="1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99999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-"/>
            </a:pPr>
            <a:r>
              <a:rPr lang="fr">
                <a:solidFill>
                  <a:srgbClr val="999999"/>
                </a:solidFill>
              </a:rPr>
              <a:t>Expression du besoin</a:t>
            </a:r>
            <a:endParaRPr>
              <a:solidFill>
                <a:srgbClr val="99999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-"/>
            </a:pPr>
            <a:r>
              <a:rPr lang="fr">
                <a:solidFill>
                  <a:srgbClr val="999999"/>
                </a:solidFill>
              </a:rPr>
              <a:t>Contraintes techniques</a:t>
            </a:r>
            <a:endParaRPr>
              <a:solidFill>
                <a:srgbClr val="99999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-"/>
            </a:pPr>
            <a:r>
              <a:rPr lang="fr">
                <a:solidFill>
                  <a:srgbClr val="999999"/>
                </a:solidFill>
              </a:rPr>
              <a:t>Description structurelle</a:t>
            </a:r>
            <a:endParaRPr>
              <a:solidFill>
                <a:srgbClr val="99999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-"/>
            </a:pPr>
            <a:r>
              <a:rPr lang="fr">
                <a:solidFill>
                  <a:srgbClr val="999999"/>
                </a:solidFill>
              </a:rPr>
              <a:t>Infrastructure du système</a:t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999999"/>
                </a:solidFill>
              </a:rPr>
              <a:t>Partie Commune :</a:t>
            </a:r>
            <a:endParaRPr b="1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99999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-"/>
            </a:pPr>
            <a:r>
              <a:rPr lang="fr">
                <a:solidFill>
                  <a:srgbClr val="999999"/>
                </a:solidFill>
              </a:rPr>
              <a:t>Identification des tâches</a:t>
            </a:r>
            <a:endParaRPr>
              <a:solidFill>
                <a:srgbClr val="99999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-"/>
            </a:pPr>
            <a:r>
              <a:rPr lang="fr">
                <a:solidFill>
                  <a:srgbClr val="999999"/>
                </a:solidFill>
              </a:rPr>
              <a:t>Répartition des tâches</a:t>
            </a:r>
            <a:endParaRPr>
              <a:solidFill>
                <a:srgbClr val="99999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-"/>
            </a:pPr>
            <a:r>
              <a:rPr lang="fr">
                <a:solidFill>
                  <a:srgbClr val="999999"/>
                </a:solidFill>
              </a:rPr>
              <a:t>Structure logicielle</a:t>
            </a:r>
            <a:endParaRPr>
              <a:solidFill>
                <a:srgbClr val="99999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-"/>
            </a:pPr>
            <a:r>
              <a:rPr lang="fr">
                <a:solidFill>
                  <a:srgbClr val="999999"/>
                </a:solidFill>
              </a:rPr>
              <a:t>Schéma relationnel de la Base De Données</a:t>
            </a:r>
            <a:endParaRPr>
              <a:solidFill>
                <a:srgbClr val="99999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-"/>
            </a:pPr>
            <a:r>
              <a:rPr lang="fr">
                <a:solidFill>
                  <a:srgbClr val="999999"/>
                </a:solidFill>
              </a:rPr>
              <a:t>Maquette de l’IHM</a:t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999999"/>
                </a:solidFill>
              </a:rPr>
              <a:t>Partie Personnel :</a:t>
            </a:r>
            <a:endParaRPr b="1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01" name="Google Shape;201;p30"/>
          <p:cNvSpPr txBox="1"/>
          <p:nvPr/>
        </p:nvSpPr>
        <p:spPr>
          <a:xfrm>
            <a:off x="2806800" y="1077575"/>
            <a:ext cx="6096000" cy="19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</a:t>
            </a:r>
            <a:r>
              <a:rPr b="1" lang="fr" sz="2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DEP</a:t>
            </a:r>
            <a:r>
              <a:rPr b="1" lang="fr" sz="2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r>
              <a:rPr b="1" lang="fr" sz="22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{A|</a:t>
            </a:r>
            <a:r>
              <a:rPr b="1" lang="fr" sz="22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</a:t>
            </a:r>
            <a:r>
              <a:rPr b="1" lang="fr" sz="22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|0}</a:t>
            </a:r>
            <a:r>
              <a:rPr b="1" lang="fr" sz="2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r>
              <a:rPr b="1" lang="fr" sz="2200">
                <a:solidFill>
                  <a:srgbClr val="4A86E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PUISSANCE</a:t>
            </a:r>
            <a:r>
              <a:rPr b="1" lang="fr" sz="2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r>
              <a:rPr b="1" lang="fr" sz="2200">
                <a:solidFill>
                  <a:srgbClr val="BF9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{G|D|0}</a:t>
            </a:r>
            <a:r>
              <a:rPr b="1" lang="fr" sz="2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\r\n</a:t>
            </a:r>
            <a:endParaRPr b="1" sz="2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DEP</a:t>
            </a:r>
            <a:r>
              <a:rPr lang="fr" sz="1800">
                <a:solidFill>
                  <a:schemeClr val="dk1"/>
                </a:solidFill>
              </a:rPr>
              <a:t> : Trame déplacement du robot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{A|</a:t>
            </a:r>
            <a:r>
              <a:rPr b="1" lang="fr" sz="18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</a:t>
            </a:r>
            <a:r>
              <a:rPr b="1" lang="fr" sz="18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|0}</a:t>
            </a:r>
            <a:r>
              <a:rPr lang="fr" sz="1800">
                <a:solidFill>
                  <a:schemeClr val="dk1"/>
                </a:solidFill>
              </a:rPr>
              <a:t> : Axe X de déplacement </a:t>
            </a:r>
            <a:r>
              <a:rPr lang="fr" sz="1600">
                <a:solidFill>
                  <a:schemeClr val="dk1"/>
                </a:solidFill>
              </a:rPr>
              <a:t>(cavalement ou avance)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4A86E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PUISSANCE</a:t>
            </a:r>
            <a:r>
              <a:rPr lang="fr" sz="1800">
                <a:solidFill>
                  <a:schemeClr val="dk1"/>
                </a:solidFill>
              </a:rPr>
              <a:t> : Puissance moteur exprimée en pourcentage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BF9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{G|D|0}</a:t>
            </a:r>
            <a:r>
              <a:rPr lang="fr" sz="1800">
                <a:solidFill>
                  <a:schemeClr val="dk1"/>
                </a:solidFill>
              </a:rPr>
              <a:t> : Axe Y de déplacement </a:t>
            </a:r>
            <a:r>
              <a:rPr lang="fr" sz="1600">
                <a:solidFill>
                  <a:schemeClr val="dk1"/>
                </a:solidFill>
              </a:rPr>
              <a:t>(virage o</a:t>
            </a:r>
            <a:r>
              <a:rPr lang="fr" sz="1600">
                <a:solidFill>
                  <a:schemeClr val="dk1"/>
                </a:solidFill>
              </a:rPr>
              <a:t>u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</a:rPr>
              <a:t> 	     	      </a:t>
            </a:r>
            <a:r>
              <a:rPr lang="fr" sz="1600">
                <a:solidFill>
                  <a:schemeClr val="dk1"/>
                </a:solidFill>
              </a:rPr>
              <a:t>lacet)</a:t>
            </a:r>
            <a:endParaRPr sz="1600"/>
          </a:p>
        </p:txBody>
      </p:sp>
      <p:sp>
        <p:nvSpPr>
          <p:cNvPr id="202" name="Google Shape;202;p30"/>
          <p:cNvSpPr txBox="1"/>
          <p:nvPr/>
        </p:nvSpPr>
        <p:spPr>
          <a:xfrm>
            <a:off x="0" y="0"/>
            <a:ext cx="2616900" cy="51435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Analyse :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Expression du besoin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Contraintes techniques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Description structurelle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Architecture du système</a:t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Partie Commune :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Identification des tâches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Répartition des tâches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Structure logicielle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Schéma relationnel de la Base De Données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Maquette de l’IHM</a:t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Partie Personnel :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-"/>
            </a:pPr>
            <a:r>
              <a:rPr lang="fr" sz="1200">
                <a:solidFill>
                  <a:srgbClr val="FFFFFF"/>
                </a:solidFill>
              </a:rPr>
              <a:t>Trame déplacement du robot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Trame pilotage du bras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Maquette de la manette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Etude de la manette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Scénarios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Conclusion</a:t>
            </a:r>
            <a:endParaRPr sz="12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/>
          <p:nvPr/>
        </p:nvSpPr>
        <p:spPr>
          <a:xfrm>
            <a:off x="2678550" y="57050"/>
            <a:ext cx="6352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/>
              <a:t>Trame pilotage du bras</a:t>
            </a:r>
            <a:endParaRPr b="1" sz="3000"/>
          </a:p>
        </p:txBody>
      </p:sp>
      <p:sp>
        <p:nvSpPr>
          <p:cNvPr id="208" name="Google Shape;208;p31"/>
          <p:cNvSpPr txBox="1"/>
          <p:nvPr/>
        </p:nvSpPr>
        <p:spPr>
          <a:xfrm>
            <a:off x="2806800" y="1077575"/>
            <a:ext cx="6096000" cy="28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</a:t>
            </a:r>
            <a:r>
              <a:rPr b="1" lang="fr" sz="2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BRAS</a:t>
            </a:r>
            <a:r>
              <a:rPr b="1" lang="fr" sz="2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r>
              <a:rPr b="1" lang="fr" sz="22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{GAUCHE|DROITE|MONTE|DESCEND|AVANCE|RECULE}</a:t>
            </a:r>
            <a:r>
              <a:rPr b="1" lang="fr" sz="2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\r\n</a:t>
            </a:r>
            <a:endParaRPr b="1" sz="2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BRAS</a:t>
            </a:r>
            <a:r>
              <a:rPr lang="fr" sz="1800">
                <a:solidFill>
                  <a:schemeClr val="dk1"/>
                </a:solidFill>
              </a:rPr>
              <a:t> : Trame de commande du bras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{GAUCHE|DROITE|MONTE|DESCEND|AVANCE|RECULE|0}</a:t>
            </a:r>
            <a:r>
              <a:rPr lang="fr" sz="1800">
                <a:solidFill>
                  <a:schemeClr val="dk1"/>
                </a:solidFill>
              </a:rPr>
              <a:t> :</a:t>
            </a:r>
            <a:r>
              <a:rPr lang="fr" sz="1800">
                <a:solidFill>
                  <a:schemeClr val="dk1"/>
                </a:solidFill>
              </a:rPr>
              <a:t> Type de demande de pilotage du bras </a:t>
            </a:r>
            <a:r>
              <a:rPr lang="fr" sz="1600">
                <a:solidFill>
                  <a:schemeClr val="dk1"/>
                </a:solidFill>
              </a:rPr>
              <a:t>(rotation de la </a:t>
            </a:r>
            <a:endParaRPr sz="16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</a:rPr>
              <a:t>   base, rotation des articulations)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09" name="Google Shape;209;p31"/>
          <p:cNvSpPr txBox="1"/>
          <p:nvPr/>
        </p:nvSpPr>
        <p:spPr>
          <a:xfrm>
            <a:off x="0" y="0"/>
            <a:ext cx="2616900" cy="51435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Analyse :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Expression du besoin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Contraintes techniques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Description structurelle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Architecture</a:t>
            </a:r>
            <a:r>
              <a:rPr lang="fr" sz="1200">
                <a:solidFill>
                  <a:srgbClr val="999999"/>
                </a:solidFill>
              </a:rPr>
              <a:t> du système</a:t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Partie Commune :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Identification des tâches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Répartition des tâches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Architecture</a:t>
            </a:r>
            <a:r>
              <a:rPr lang="fr" sz="1200">
                <a:solidFill>
                  <a:srgbClr val="999999"/>
                </a:solidFill>
              </a:rPr>
              <a:t> logicielle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Schéma relationnel de la Base De Données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Maquette de l’IHM</a:t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Partie Personnel :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Trame déplacement du robot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-"/>
            </a:pPr>
            <a:r>
              <a:rPr lang="fr" sz="1200">
                <a:solidFill>
                  <a:srgbClr val="FFFFFF"/>
                </a:solidFill>
              </a:rPr>
              <a:t>Trame pilotage du bras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Maquette de la manette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Etude de la manette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Scénarios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Conclusion</a:t>
            </a:r>
            <a:endParaRPr sz="12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2678550" y="57050"/>
            <a:ext cx="5952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/>
              <a:t>Expression du besoin :</a:t>
            </a:r>
            <a:endParaRPr b="1" sz="3000"/>
          </a:p>
        </p:txBody>
      </p:sp>
      <p:sp>
        <p:nvSpPr>
          <p:cNvPr id="62" name="Google Shape;62;p14"/>
          <p:cNvSpPr txBox="1"/>
          <p:nvPr/>
        </p:nvSpPr>
        <p:spPr>
          <a:xfrm>
            <a:off x="3037725" y="974950"/>
            <a:ext cx="46695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</a:rPr>
              <a:t>Construire un </a:t>
            </a:r>
            <a:r>
              <a:rPr b="1" i="1" lang="fr" sz="1800">
                <a:solidFill>
                  <a:schemeClr val="dk1"/>
                </a:solidFill>
              </a:rPr>
              <a:t>R</a:t>
            </a:r>
            <a:r>
              <a:rPr i="1" lang="fr" sz="1800">
                <a:solidFill>
                  <a:schemeClr val="dk1"/>
                </a:solidFill>
              </a:rPr>
              <a:t>emotely </a:t>
            </a:r>
            <a:r>
              <a:rPr b="1" i="1" lang="fr" sz="1800">
                <a:solidFill>
                  <a:schemeClr val="dk1"/>
                </a:solidFill>
              </a:rPr>
              <a:t>O</a:t>
            </a:r>
            <a:r>
              <a:rPr i="1" lang="fr" sz="1800">
                <a:solidFill>
                  <a:schemeClr val="dk1"/>
                </a:solidFill>
              </a:rPr>
              <a:t>perated </a:t>
            </a:r>
            <a:r>
              <a:rPr b="1" i="1" lang="fr" sz="1800">
                <a:solidFill>
                  <a:schemeClr val="dk1"/>
                </a:solidFill>
              </a:rPr>
              <a:t>V</a:t>
            </a:r>
            <a:r>
              <a:rPr i="1" lang="fr" sz="1800">
                <a:solidFill>
                  <a:schemeClr val="dk1"/>
                </a:solidFill>
              </a:rPr>
              <a:t>ehicle :</a:t>
            </a:r>
            <a:endParaRPr i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 sz="1800">
                <a:solidFill>
                  <a:schemeClr val="dk1"/>
                </a:solidFill>
              </a:rPr>
              <a:t>low cost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 sz="1800">
                <a:solidFill>
                  <a:schemeClr val="dk1"/>
                </a:solidFill>
              </a:rPr>
              <a:t>piloté à distance en liaison filaire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 sz="1800">
                <a:solidFill>
                  <a:schemeClr val="dk1"/>
                </a:solidFill>
              </a:rPr>
              <a:t>se déplacer dans un milieu contaminé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 sz="1800">
                <a:solidFill>
                  <a:schemeClr val="dk1"/>
                </a:solidFill>
              </a:rPr>
              <a:t>faire des prise de vues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fr" sz="1800">
                <a:solidFill>
                  <a:schemeClr val="dk1"/>
                </a:solidFill>
              </a:rPr>
              <a:t>collecter des données sur le site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7725" y="3040263"/>
            <a:ext cx="1123950" cy="18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0" y="0"/>
            <a:ext cx="2616900" cy="51435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Analyse :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-"/>
            </a:pPr>
            <a:r>
              <a:rPr lang="fr" sz="1200">
                <a:solidFill>
                  <a:srgbClr val="FFFFFF"/>
                </a:solidFill>
              </a:rPr>
              <a:t>Expression du besoin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Contraintes techniques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Description structurelle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Architecture du système</a:t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Partie Commune :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Identification des tâches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Répartition des tâches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Structure logicielle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Schéma relationnel de la Base De Données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Maquette de l’IHM</a:t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Partie Personnel :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Trame déplacement du robot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Trame pilotage du bras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Maquette de la manette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Etude de la manette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Scénarios</a:t>
            </a:r>
            <a:endParaRPr sz="1200">
              <a:solidFill>
                <a:srgbClr val="999999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Conclusion</a:t>
            </a:r>
            <a:endParaRPr sz="12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/>
          <p:nvPr/>
        </p:nvSpPr>
        <p:spPr>
          <a:xfrm>
            <a:off x="2678550" y="57050"/>
            <a:ext cx="6352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/>
              <a:t>Maquette de la manette</a:t>
            </a:r>
            <a:endParaRPr b="1" sz="3000"/>
          </a:p>
        </p:txBody>
      </p:sp>
      <p:grpSp>
        <p:nvGrpSpPr>
          <p:cNvPr id="215" name="Google Shape;215;p32"/>
          <p:cNvGrpSpPr/>
          <p:nvPr/>
        </p:nvGrpSpPr>
        <p:grpSpPr>
          <a:xfrm>
            <a:off x="2678632" y="1015961"/>
            <a:ext cx="6352346" cy="3200876"/>
            <a:chOff x="2680030" y="1543625"/>
            <a:chExt cx="6222300" cy="3022260"/>
          </a:xfrm>
        </p:grpSpPr>
        <p:pic>
          <p:nvPicPr>
            <p:cNvPr id="216" name="Google Shape;216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80030" y="1543625"/>
              <a:ext cx="6222300" cy="30222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" name="Google Shape;217;p32"/>
            <p:cNvSpPr txBox="1"/>
            <p:nvPr/>
          </p:nvSpPr>
          <p:spPr>
            <a:xfrm>
              <a:off x="2759792" y="3088680"/>
              <a:ext cx="593700" cy="52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fr">
                  <a:solidFill>
                    <a:srgbClr val="50B325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endParaRPr b="1" i="1">
                <a:solidFill>
                  <a:srgbClr val="50B325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18" name="Google Shape;218;p32"/>
          <p:cNvSpPr txBox="1"/>
          <p:nvPr/>
        </p:nvSpPr>
        <p:spPr>
          <a:xfrm>
            <a:off x="0" y="0"/>
            <a:ext cx="2616900" cy="51435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Analyse :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Expression du besoin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Contraintes techniques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Description structurelle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Architecture</a:t>
            </a:r>
            <a:r>
              <a:rPr lang="fr" sz="1200">
                <a:solidFill>
                  <a:srgbClr val="999999"/>
                </a:solidFill>
              </a:rPr>
              <a:t> du système</a:t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Partie Commune :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Identification des tâches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Répartition des tâches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Architecture</a:t>
            </a:r>
            <a:r>
              <a:rPr lang="fr" sz="1200">
                <a:solidFill>
                  <a:srgbClr val="999999"/>
                </a:solidFill>
              </a:rPr>
              <a:t> logicielle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Schéma relationnel de la Base De Données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Maquette de l’IHM</a:t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Partie Personnel :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Trame déplacement du robot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Trame pilotage du bras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-"/>
            </a:pPr>
            <a:r>
              <a:rPr lang="fr" sz="1200">
                <a:solidFill>
                  <a:srgbClr val="FFFFFF"/>
                </a:solidFill>
              </a:rPr>
              <a:t>Maquette de la manette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Etude de la manette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Scénarios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Conclusion</a:t>
            </a:r>
            <a:endParaRPr sz="12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/>
        </p:nvSpPr>
        <p:spPr>
          <a:xfrm>
            <a:off x="2678550" y="57050"/>
            <a:ext cx="6352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/>
              <a:t>Etude de la manette</a:t>
            </a:r>
            <a:endParaRPr b="1" sz="3000"/>
          </a:p>
        </p:txBody>
      </p:sp>
      <p:sp>
        <p:nvSpPr>
          <p:cNvPr id="224" name="Google Shape;224;p33"/>
          <p:cNvSpPr txBox="1"/>
          <p:nvPr/>
        </p:nvSpPr>
        <p:spPr>
          <a:xfrm>
            <a:off x="0" y="0"/>
            <a:ext cx="2616900" cy="51435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Analyse :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Expression du besoin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Contraintes techniques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Description structurelle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Architecture</a:t>
            </a:r>
            <a:r>
              <a:rPr lang="fr" sz="1200">
                <a:solidFill>
                  <a:srgbClr val="999999"/>
                </a:solidFill>
              </a:rPr>
              <a:t> du système</a:t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Partie Commune :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Identification des tâches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Répartition des tâches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Structure logicielle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Schéma relationnel de la Base De Données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Maquette de l’IHM</a:t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Partie Personnel :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Trame déplacement du robot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Trame pilotage du bras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Maquette de la manette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-"/>
            </a:pPr>
            <a:r>
              <a:rPr lang="fr" sz="1200">
                <a:solidFill>
                  <a:srgbClr val="FFFFFF"/>
                </a:solidFill>
              </a:rPr>
              <a:t>Etude de la manette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Scénarios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Conclusion</a:t>
            </a:r>
            <a:endParaRPr sz="1200">
              <a:solidFill>
                <a:srgbClr val="999999"/>
              </a:solidFill>
            </a:endParaRPr>
          </a:p>
        </p:txBody>
      </p:sp>
      <p:pic>
        <p:nvPicPr>
          <p:cNvPr id="225" name="Google Shape;2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9025" y="2668275"/>
            <a:ext cx="2448375" cy="227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6149" y="2916800"/>
            <a:ext cx="1777600" cy="177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2025" y="642050"/>
            <a:ext cx="2324100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/>
        </p:nvSpPr>
        <p:spPr>
          <a:xfrm>
            <a:off x="2678550" y="57050"/>
            <a:ext cx="6352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/>
              <a:t>Scénario : déplacer le robot</a:t>
            </a:r>
            <a:endParaRPr b="1" sz="3000"/>
          </a:p>
        </p:txBody>
      </p:sp>
      <p:sp>
        <p:nvSpPr>
          <p:cNvPr id="233" name="Google Shape;233;p34"/>
          <p:cNvSpPr txBox="1"/>
          <p:nvPr/>
        </p:nvSpPr>
        <p:spPr>
          <a:xfrm>
            <a:off x="0" y="0"/>
            <a:ext cx="2616900" cy="51435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Analyse :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Expression du besoin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Contraintes techniques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Description structurelle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Architecture</a:t>
            </a:r>
            <a:r>
              <a:rPr lang="fr" sz="1200">
                <a:solidFill>
                  <a:srgbClr val="999999"/>
                </a:solidFill>
              </a:rPr>
              <a:t> du système</a:t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Partie Commune :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Identification des tâches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Répartition des tâches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Architecture</a:t>
            </a:r>
            <a:r>
              <a:rPr lang="fr" sz="1200">
                <a:solidFill>
                  <a:srgbClr val="999999"/>
                </a:solidFill>
              </a:rPr>
              <a:t> logicielle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Schéma relationnel de la Base De Données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Maquette de l’IHM</a:t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Partie Personnel :</a:t>
            </a:r>
            <a:endParaRPr b="1"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Trame déplacement du robot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Trame pilotage du bras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Maquette de la manette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Etude de la manette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-"/>
            </a:pPr>
            <a:r>
              <a:rPr lang="fr" sz="1200">
                <a:solidFill>
                  <a:srgbClr val="FFFFFF"/>
                </a:solidFill>
              </a:rPr>
              <a:t>Scénarios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Conclusion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234" name="Google Shape;23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9300" y="794450"/>
            <a:ext cx="6222300" cy="3893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4"/>
          <p:cNvPicPr preferRelativeResize="0"/>
          <p:nvPr/>
        </p:nvPicPr>
        <p:blipFill rotWithShape="1">
          <a:blip r:embed="rId3">
            <a:alphaModFix/>
          </a:blip>
          <a:srcRect b="64729" l="21764" r="29965" t="0"/>
          <a:stretch/>
        </p:blipFill>
        <p:spPr>
          <a:xfrm>
            <a:off x="2769300" y="1273912"/>
            <a:ext cx="5872050" cy="268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4"/>
          <p:cNvPicPr preferRelativeResize="0"/>
          <p:nvPr/>
        </p:nvPicPr>
        <p:blipFill rotWithShape="1">
          <a:blip r:embed="rId3">
            <a:alphaModFix/>
          </a:blip>
          <a:srcRect b="38850" l="39523" r="18420" t="34619"/>
          <a:stretch/>
        </p:blipFill>
        <p:spPr>
          <a:xfrm>
            <a:off x="3002500" y="1639150"/>
            <a:ext cx="6028550" cy="2379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4"/>
          <p:cNvPicPr preferRelativeResize="0"/>
          <p:nvPr/>
        </p:nvPicPr>
        <p:blipFill rotWithShape="1">
          <a:blip r:embed="rId3">
            <a:alphaModFix/>
          </a:blip>
          <a:srcRect b="0" l="47149" r="18799" t="60178"/>
          <a:stretch/>
        </p:blipFill>
        <p:spPr>
          <a:xfrm>
            <a:off x="3503681" y="1089725"/>
            <a:ext cx="4753539" cy="34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4"/>
          <p:cNvPicPr preferRelativeResize="0"/>
          <p:nvPr/>
        </p:nvPicPr>
        <p:blipFill rotWithShape="1">
          <a:blip r:embed="rId3">
            <a:alphaModFix/>
          </a:blip>
          <a:srcRect b="2130" l="3074" r="51584" t="70693"/>
          <a:stretch/>
        </p:blipFill>
        <p:spPr>
          <a:xfrm>
            <a:off x="2840525" y="2571751"/>
            <a:ext cx="6028550" cy="226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/>
        </p:nvSpPr>
        <p:spPr>
          <a:xfrm>
            <a:off x="2678550" y="57050"/>
            <a:ext cx="6352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/>
              <a:t>Scénario : piloter le bras</a:t>
            </a:r>
            <a:endParaRPr b="1" sz="3000"/>
          </a:p>
        </p:txBody>
      </p:sp>
      <p:pic>
        <p:nvPicPr>
          <p:cNvPr id="244" name="Google Shape;2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3200" y="832250"/>
            <a:ext cx="4032075" cy="4196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5"/>
          <p:cNvPicPr preferRelativeResize="0"/>
          <p:nvPr/>
        </p:nvPicPr>
        <p:blipFill rotWithShape="1">
          <a:blip r:embed="rId3">
            <a:alphaModFix/>
          </a:blip>
          <a:srcRect b="77487" l="20038" r="31231" t="0"/>
          <a:stretch/>
        </p:blipFill>
        <p:spPr>
          <a:xfrm>
            <a:off x="2864900" y="1228400"/>
            <a:ext cx="6065326" cy="291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5"/>
          <p:cNvPicPr preferRelativeResize="0"/>
          <p:nvPr/>
        </p:nvPicPr>
        <p:blipFill rotWithShape="1">
          <a:blip r:embed="rId3">
            <a:alphaModFix/>
          </a:blip>
          <a:srcRect b="63842" l="38919" r="20048" t="20152"/>
          <a:stretch/>
        </p:blipFill>
        <p:spPr>
          <a:xfrm>
            <a:off x="2864900" y="1455350"/>
            <a:ext cx="6065326" cy="2462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5"/>
          <p:cNvPicPr preferRelativeResize="0"/>
          <p:nvPr/>
        </p:nvPicPr>
        <p:blipFill rotWithShape="1">
          <a:blip r:embed="rId3">
            <a:alphaModFix/>
          </a:blip>
          <a:srcRect b="41771" l="45654" r="20609" t="37520"/>
          <a:stretch/>
        </p:blipFill>
        <p:spPr>
          <a:xfrm>
            <a:off x="3206575" y="1211363"/>
            <a:ext cx="5381976" cy="343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 rotWithShape="1">
          <a:blip r:embed="rId3">
            <a:alphaModFix/>
          </a:blip>
          <a:srcRect b="42673" l="2858" r="52472" t="45321"/>
          <a:stretch/>
        </p:blipFill>
        <p:spPr>
          <a:xfrm>
            <a:off x="2764150" y="1915550"/>
            <a:ext cx="6065326" cy="1696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5"/>
          <p:cNvPicPr preferRelativeResize="0"/>
          <p:nvPr/>
        </p:nvPicPr>
        <p:blipFill rotWithShape="1">
          <a:blip r:embed="rId3">
            <a:alphaModFix/>
          </a:blip>
          <a:srcRect b="19792" l="45965" r="19986" t="59574"/>
          <a:stretch/>
        </p:blipFill>
        <p:spPr>
          <a:xfrm>
            <a:off x="3206575" y="1112590"/>
            <a:ext cx="5381976" cy="3394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5"/>
          <p:cNvPicPr preferRelativeResize="0"/>
          <p:nvPr/>
        </p:nvPicPr>
        <p:blipFill rotWithShape="1">
          <a:blip r:embed="rId3">
            <a:alphaModFix/>
          </a:blip>
          <a:srcRect b="21296" l="3796" r="52160" t="66698"/>
          <a:stretch/>
        </p:blipFill>
        <p:spPr>
          <a:xfrm>
            <a:off x="2907338" y="2082289"/>
            <a:ext cx="5980440" cy="1696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5"/>
          <p:cNvPicPr preferRelativeResize="0"/>
          <p:nvPr/>
        </p:nvPicPr>
        <p:blipFill rotWithShape="1">
          <a:blip r:embed="rId3">
            <a:alphaModFix/>
          </a:blip>
          <a:srcRect b="0" l="46592" r="20296" t="80227"/>
          <a:stretch/>
        </p:blipFill>
        <p:spPr>
          <a:xfrm>
            <a:off x="3088725" y="1291624"/>
            <a:ext cx="5532157" cy="3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5"/>
          <p:cNvPicPr preferRelativeResize="0"/>
          <p:nvPr/>
        </p:nvPicPr>
        <p:blipFill rotWithShape="1">
          <a:blip r:embed="rId3">
            <a:alphaModFix/>
          </a:blip>
          <a:srcRect b="0" l="3797" r="53095" t="87570"/>
          <a:stretch/>
        </p:blipFill>
        <p:spPr>
          <a:xfrm>
            <a:off x="2806600" y="1912535"/>
            <a:ext cx="5980425" cy="179480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5"/>
          <p:cNvSpPr txBox="1"/>
          <p:nvPr/>
        </p:nvSpPr>
        <p:spPr>
          <a:xfrm>
            <a:off x="0" y="0"/>
            <a:ext cx="2616900" cy="51435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Analyse :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Expression du besoin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Contraintes techniques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Description structurelle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Architecture</a:t>
            </a:r>
            <a:r>
              <a:rPr lang="fr" sz="1200">
                <a:solidFill>
                  <a:srgbClr val="999999"/>
                </a:solidFill>
              </a:rPr>
              <a:t> du système</a:t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Partie Commune :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Identification des tâches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Répartition des tâches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Structure logicielle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Schéma relationnel de la Base De Données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Maquette de l’IHM</a:t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Partie Personnel :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Trame déplacement du robot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Trame pilotage du bras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Maquette de la manette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Etude de la manette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-"/>
            </a:pPr>
            <a:r>
              <a:rPr lang="fr" sz="1200">
                <a:solidFill>
                  <a:srgbClr val="FFFFFF"/>
                </a:solidFill>
              </a:rPr>
              <a:t>Scénarios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Conclusion</a:t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/>
          <p:nvPr/>
        </p:nvSpPr>
        <p:spPr>
          <a:xfrm>
            <a:off x="2678550" y="57050"/>
            <a:ext cx="6352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/>
              <a:t>Scénario : VisualiserMesures</a:t>
            </a:r>
            <a:endParaRPr b="1" sz="3000"/>
          </a:p>
        </p:txBody>
      </p:sp>
      <p:pic>
        <p:nvPicPr>
          <p:cNvPr id="259" name="Google Shape;25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6513" y="1361225"/>
            <a:ext cx="6236576" cy="2766056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6"/>
          <p:cNvSpPr txBox="1"/>
          <p:nvPr/>
        </p:nvSpPr>
        <p:spPr>
          <a:xfrm>
            <a:off x="0" y="0"/>
            <a:ext cx="2616900" cy="51435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Analyse :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Expression du besoin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Contraintes techniques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Description structurelle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Architecture</a:t>
            </a:r>
            <a:r>
              <a:rPr lang="fr" sz="1200">
                <a:solidFill>
                  <a:srgbClr val="999999"/>
                </a:solidFill>
              </a:rPr>
              <a:t> du système</a:t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Partie Commune :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Identification des tâches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Répartition des tâches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Structure logicielle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Schéma relationnel de la Base De Données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Maquette de l’IHM</a:t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Partie Personnel :</a:t>
            </a:r>
            <a:endParaRPr b="1"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Trame déplacement du robot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Trame pilotage du bras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Maquette de la manette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Etude de la manette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-"/>
            </a:pPr>
            <a:r>
              <a:rPr lang="fr" sz="1200">
                <a:solidFill>
                  <a:srgbClr val="FFFFFF"/>
                </a:solidFill>
              </a:rPr>
              <a:t>Scénarios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Conclusion</a:t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/>
          <p:nvPr/>
        </p:nvSpPr>
        <p:spPr>
          <a:xfrm>
            <a:off x="2678550" y="57050"/>
            <a:ext cx="6352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/>
              <a:t>Scénario : RecevoirMesures</a:t>
            </a:r>
            <a:endParaRPr b="1" sz="3000"/>
          </a:p>
        </p:txBody>
      </p:sp>
      <p:pic>
        <p:nvPicPr>
          <p:cNvPr id="266" name="Google Shape;26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4625" y="860500"/>
            <a:ext cx="6400349" cy="2389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7"/>
          <p:cNvPicPr preferRelativeResize="0"/>
          <p:nvPr/>
        </p:nvPicPr>
        <p:blipFill rotWithShape="1">
          <a:blip r:embed="rId3">
            <a:alphaModFix/>
          </a:blip>
          <a:srcRect b="0" l="0" r="44921" t="0"/>
          <a:stretch/>
        </p:blipFill>
        <p:spPr>
          <a:xfrm>
            <a:off x="3099775" y="777840"/>
            <a:ext cx="5510050" cy="3735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7"/>
          <p:cNvPicPr preferRelativeResize="0"/>
          <p:nvPr/>
        </p:nvPicPr>
        <p:blipFill rotWithShape="1">
          <a:blip r:embed="rId3">
            <a:alphaModFix/>
          </a:blip>
          <a:srcRect b="0" l="49308" r="0" t="0"/>
          <a:stretch/>
        </p:blipFill>
        <p:spPr>
          <a:xfrm>
            <a:off x="3099775" y="777850"/>
            <a:ext cx="5304722" cy="39071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7"/>
          <p:cNvSpPr txBox="1"/>
          <p:nvPr/>
        </p:nvSpPr>
        <p:spPr>
          <a:xfrm>
            <a:off x="0" y="0"/>
            <a:ext cx="2616900" cy="51435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Analyse :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Expression du besoin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Contraintes techniques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Description structurelle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Architecture</a:t>
            </a:r>
            <a:r>
              <a:rPr lang="fr" sz="1200">
                <a:solidFill>
                  <a:srgbClr val="999999"/>
                </a:solidFill>
              </a:rPr>
              <a:t> du système</a:t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Partie Commune :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Identification des tâches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Répartition des tâches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Architecture</a:t>
            </a:r>
            <a:r>
              <a:rPr lang="fr" sz="1200">
                <a:solidFill>
                  <a:srgbClr val="999999"/>
                </a:solidFill>
              </a:rPr>
              <a:t> logicielle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Schéma relationnel de la Base De Données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Maquette de l’IHM</a:t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Partie Personnel :</a:t>
            </a:r>
            <a:endParaRPr b="1"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Trame déplacement du robot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Trame pilotage du bras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Maquette de la manette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Etude de la manette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-"/>
            </a:pPr>
            <a:r>
              <a:rPr lang="fr" sz="1200">
                <a:solidFill>
                  <a:srgbClr val="FFFFFF"/>
                </a:solidFill>
              </a:rPr>
              <a:t>Scénarios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Conclusion</a:t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/>
        </p:nvSpPr>
        <p:spPr>
          <a:xfrm>
            <a:off x="2678550" y="57050"/>
            <a:ext cx="6352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/>
              <a:t>Tests de validation</a:t>
            </a:r>
            <a:endParaRPr b="1" sz="3000"/>
          </a:p>
        </p:txBody>
      </p:sp>
      <p:graphicFrame>
        <p:nvGraphicFramePr>
          <p:cNvPr id="275" name="Google Shape;275;p38"/>
          <p:cNvGraphicFramePr/>
          <p:nvPr/>
        </p:nvGraphicFramePr>
        <p:xfrm>
          <a:off x="3117875" y="81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{8B162BBC-6EE8-4339-9772-43F2B944DE03}</a:tableStyleId>
              </a:tblPr>
              <a:tblGrid>
                <a:gridCol w="1241575"/>
                <a:gridCol w="3915050"/>
                <a:gridCol w="523100"/>
              </a:tblGrid>
              <a:tr h="413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Validation</a:t>
                      </a:r>
                      <a:r>
                        <a:rPr lang="fr" sz="1200"/>
                        <a:t> n°1</a:t>
                      </a:r>
                      <a:endParaRPr sz="12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Une campagne doit pouvoir être configurée et démarrée</a:t>
                      </a:r>
                      <a:endParaRPr sz="12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>
                          <a:solidFill>
                            <a:srgbClr val="50B325"/>
                          </a:solidFill>
                        </a:rPr>
                        <a:t>V</a:t>
                      </a:r>
                      <a:endParaRPr b="1" sz="1200">
                        <a:solidFill>
                          <a:srgbClr val="50B325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Validation</a:t>
                      </a:r>
                      <a:r>
                        <a:rPr lang="fr" sz="1200"/>
                        <a:t> n°2</a:t>
                      </a:r>
                      <a:endParaRPr sz="12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Visualiser les mesures des capteurs</a:t>
                      </a:r>
                      <a:endParaRPr sz="12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1200">
                          <a:solidFill>
                            <a:srgbClr val="50B325"/>
                          </a:solidFill>
                        </a:rPr>
                        <a:t>V</a:t>
                      </a:r>
                      <a:endParaRPr sz="1200">
                        <a:solidFill>
                          <a:srgbClr val="50B325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Validation</a:t>
                      </a:r>
                      <a:r>
                        <a:rPr lang="fr" sz="1200"/>
                        <a:t> n°3</a:t>
                      </a:r>
                      <a:endParaRPr sz="12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Visualiser l’environnement</a:t>
                      </a:r>
                      <a:endParaRPr sz="12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1200">
                          <a:solidFill>
                            <a:srgbClr val="50B325"/>
                          </a:solidFill>
                        </a:rPr>
                        <a:t>V</a:t>
                      </a:r>
                      <a:endParaRPr sz="1200">
                        <a:solidFill>
                          <a:srgbClr val="50B325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Validation</a:t>
                      </a:r>
                      <a:r>
                        <a:rPr lang="fr" sz="1200"/>
                        <a:t> n°4</a:t>
                      </a:r>
                      <a:endParaRPr sz="12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Recevoir les données de télémétrie</a:t>
                      </a:r>
                      <a:endParaRPr sz="12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1200">
                          <a:solidFill>
                            <a:srgbClr val="50B325"/>
                          </a:solidFill>
                        </a:rPr>
                        <a:t>V</a:t>
                      </a:r>
                      <a:endParaRPr sz="1200">
                        <a:solidFill>
                          <a:srgbClr val="50B325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Validation</a:t>
                      </a:r>
                      <a:r>
                        <a:rPr lang="fr" sz="1200"/>
                        <a:t> n°5</a:t>
                      </a:r>
                      <a:endParaRPr sz="12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Prendre une photo</a:t>
                      </a:r>
                      <a:endParaRPr sz="12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1200">
                          <a:solidFill>
                            <a:srgbClr val="50B325"/>
                          </a:solidFill>
                        </a:rPr>
                        <a:t>V</a:t>
                      </a:r>
                      <a:endParaRPr sz="1200">
                        <a:solidFill>
                          <a:srgbClr val="50B325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Validation</a:t>
                      </a:r>
                      <a:r>
                        <a:rPr lang="fr" sz="1200"/>
                        <a:t> n°6</a:t>
                      </a:r>
                      <a:endParaRPr sz="12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Archiver les photos</a:t>
                      </a:r>
                      <a:endParaRPr sz="12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1200">
                          <a:solidFill>
                            <a:srgbClr val="50B325"/>
                          </a:solidFill>
                        </a:rPr>
                        <a:t>V</a:t>
                      </a:r>
                      <a:endParaRPr sz="1200">
                        <a:solidFill>
                          <a:srgbClr val="50B325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Validation</a:t>
                      </a:r>
                      <a:r>
                        <a:rPr lang="fr" sz="1200"/>
                        <a:t> n°7</a:t>
                      </a:r>
                      <a:endParaRPr sz="12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Piloter la caméra</a:t>
                      </a:r>
                      <a:endParaRPr sz="12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1200">
                          <a:solidFill>
                            <a:srgbClr val="50B325"/>
                          </a:solidFill>
                        </a:rPr>
                        <a:t>V</a:t>
                      </a:r>
                      <a:endParaRPr sz="1200">
                        <a:solidFill>
                          <a:srgbClr val="50B325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Validation</a:t>
                      </a:r>
                      <a:r>
                        <a:rPr lang="fr" sz="1200"/>
                        <a:t> n°8</a:t>
                      </a:r>
                      <a:endParaRPr sz="12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Déplacer le robot</a:t>
                      </a:r>
                      <a:endParaRPr sz="12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1200">
                          <a:solidFill>
                            <a:srgbClr val="50B325"/>
                          </a:solidFill>
                        </a:rPr>
                        <a:t>V</a:t>
                      </a:r>
                      <a:endParaRPr sz="1200">
                        <a:solidFill>
                          <a:srgbClr val="50B325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Validation</a:t>
                      </a:r>
                      <a:r>
                        <a:rPr lang="fr" sz="1200"/>
                        <a:t> n°9</a:t>
                      </a:r>
                      <a:endParaRPr sz="12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Piloter le bras articulé</a:t>
                      </a:r>
                      <a:endParaRPr sz="12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1200">
                          <a:solidFill>
                            <a:srgbClr val="50B325"/>
                          </a:solidFill>
                        </a:rPr>
                        <a:t>V</a:t>
                      </a:r>
                      <a:endParaRPr sz="1200">
                        <a:solidFill>
                          <a:srgbClr val="50B325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Validation</a:t>
                      </a:r>
                      <a:r>
                        <a:rPr lang="fr" sz="1200"/>
                        <a:t> n°10</a:t>
                      </a:r>
                      <a:endParaRPr sz="12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Archiver les mesures</a:t>
                      </a:r>
                      <a:endParaRPr sz="1200"/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1200">
                          <a:solidFill>
                            <a:srgbClr val="50B325"/>
                          </a:solidFill>
                        </a:rPr>
                        <a:t>V</a:t>
                      </a:r>
                      <a:endParaRPr sz="1200">
                        <a:solidFill>
                          <a:srgbClr val="50B325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6" name="Google Shape;276;p38"/>
          <p:cNvSpPr txBox="1"/>
          <p:nvPr/>
        </p:nvSpPr>
        <p:spPr>
          <a:xfrm>
            <a:off x="0" y="0"/>
            <a:ext cx="2616900" cy="51435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Analyse :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Expression du besoin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Contraintes techniques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Description structurelle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Architecture</a:t>
            </a:r>
            <a:r>
              <a:rPr lang="fr" sz="1200">
                <a:solidFill>
                  <a:srgbClr val="999999"/>
                </a:solidFill>
              </a:rPr>
              <a:t> du système</a:t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Partie Commune :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Identification des tâches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Répartition des tâches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Structure logicielle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Schéma relationnel de la Base De Données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Maquette de l’IHM</a:t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Partie Personnel :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Trame déplacement du robot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Trame pilotage du bras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Maquette de la manette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Etude de la manette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Scénarios</a:t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Conclusion</a:t>
            </a:r>
            <a:endParaRPr b="1"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/>
          <p:nvPr/>
        </p:nvSpPr>
        <p:spPr>
          <a:xfrm>
            <a:off x="2678550" y="57050"/>
            <a:ext cx="6352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/>
              <a:t>Conclusion</a:t>
            </a:r>
            <a:endParaRPr b="1" sz="3000"/>
          </a:p>
        </p:txBody>
      </p:sp>
      <p:sp>
        <p:nvSpPr>
          <p:cNvPr id="282" name="Google Shape;282;p39"/>
          <p:cNvSpPr txBox="1"/>
          <p:nvPr/>
        </p:nvSpPr>
        <p:spPr>
          <a:xfrm>
            <a:off x="0" y="0"/>
            <a:ext cx="2616900" cy="51435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Analyse :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Expression du besoin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Contraintes techniques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Description structurelle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Architecture du système</a:t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Partie Commune :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Identification des tâches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Répartition des tâches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Structure logicielle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Schéma relationnel de la Base De Données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Maquette de l’IHM</a:t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Partie Personnel :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Trame déplacement du robot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Trame pilotage du bras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Maquette de la manette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Etude de la manette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Scénarios</a:t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Conclusion</a:t>
            </a:r>
            <a:endParaRPr b="1" sz="1200">
              <a:solidFill>
                <a:srgbClr val="FFFFFF"/>
              </a:solidFill>
            </a:endParaRPr>
          </a:p>
        </p:txBody>
      </p:sp>
      <p:pic>
        <p:nvPicPr>
          <p:cNvPr id="283" name="Google Shape;283;p39"/>
          <p:cNvPicPr preferRelativeResize="0"/>
          <p:nvPr/>
        </p:nvPicPr>
        <p:blipFill rotWithShape="1">
          <a:blip r:embed="rId3">
            <a:alphaModFix/>
          </a:blip>
          <a:srcRect b="12381" l="40156" r="24618" t="8753"/>
          <a:stretch/>
        </p:blipFill>
        <p:spPr>
          <a:xfrm>
            <a:off x="3520525" y="778350"/>
            <a:ext cx="4137600" cy="409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2678550" y="57050"/>
            <a:ext cx="5952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/>
              <a:t>Contraintes Techniques</a:t>
            </a:r>
            <a:r>
              <a:rPr b="1" lang="fr" sz="3000"/>
              <a:t> :</a:t>
            </a:r>
            <a:endParaRPr b="1" sz="3000"/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12381" l="40156" r="24618" t="8753"/>
          <a:stretch/>
        </p:blipFill>
        <p:spPr>
          <a:xfrm>
            <a:off x="5057150" y="727175"/>
            <a:ext cx="3820048" cy="37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0824" y="918200"/>
            <a:ext cx="1781175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3576" y="2921275"/>
            <a:ext cx="1598425" cy="15840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0" y="0"/>
            <a:ext cx="2616900" cy="51435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Analyse :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Expression du besoin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-"/>
            </a:pPr>
            <a:r>
              <a:rPr lang="fr" sz="1200">
                <a:solidFill>
                  <a:srgbClr val="FFFFFF"/>
                </a:solidFill>
              </a:rPr>
              <a:t>Contraintes techniques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Description structurelle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Architecture du système</a:t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Partie Commune :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Identification des tâches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Répartition des tâches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Structure logicielle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Schéma relationnel de la Base De Données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Maquette de l’IHM</a:t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Partie Personnel :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Trame déplacement du robot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Trame pilotage du bras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Maquette de la manette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Etude de la manette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Scénarios</a:t>
            </a:r>
            <a:endParaRPr sz="1200">
              <a:solidFill>
                <a:srgbClr val="999999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Conclusion</a:t>
            </a:r>
            <a:endParaRPr sz="12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/>
        </p:nvSpPr>
        <p:spPr>
          <a:xfrm>
            <a:off x="2678550" y="57050"/>
            <a:ext cx="5952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/>
              <a:t>Description structurelle</a:t>
            </a:r>
            <a:endParaRPr b="1" sz="3000"/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b="3965" l="3325" r="4804" t="2506"/>
          <a:stretch/>
        </p:blipFill>
        <p:spPr>
          <a:xfrm>
            <a:off x="2750375" y="980575"/>
            <a:ext cx="6260201" cy="377284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0" y="0"/>
            <a:ext cx="2616900" cy="51435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Analyse :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Expression du besoin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Contraintes techniques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-"/>
            </a:pPr>
            <a:r>
              <a:rPr lang="fr" sz="1200">
                <a:solidFill>
                  <a:srgbClr val="FFFFFF"/>
                </a:solidFill>
              </a:rPr>
              <a:t>Description structurelle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Architecture</a:t>
            </a:r>
            <a:r>
              <a:rPr lang="fr" sz="1200">
                <a:solidFill>
                  <a:srgbClr val="999999"/>
                </a:solidFill>
              </a:rPr>
              <a:t> du système</a:t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Partie Commune :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Identification des tâches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Répartition des tâches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Structure logicielle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Schéma relationnel de la Base De Données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Maquette de l’IHM</a:t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Partie Personnel :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Trame déplacement du robot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Trame pilotage du bras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Maquette de la manette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Etude de la manette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Scénarios</a:t>
            </a:r>
            <a:endParaRPr sz="1200">
              <a:solidFill>
                <a:srgbClr val="999999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Conclusion</a:t>
            </a:r>
            <a:endParaRPr sz="12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/>
        </p:nvSpPr>
        <p:spPr>
          <a:xfrm>
            <a:off x="2678550" y="57050"/>
            <a:ext cx="5952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/>
              <a:t>Architecture du système</a:t>
            </a:r>
            <a:endParaRPr b="1" sz="3000"/>
          </a:p>
        </p:txBody>
      </p:sp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/>
          </a:blip>
          <a:srcRect b="0" l="11465" r="0" t="17471"/>
          <a:stretch/>
        </p:blipFill>
        <p:spPr>
          <a:xfrm>
            <a:off x="2719975" y="1231525"/>
            <a:ext cx="6175476" cy="320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 rotWithShape="1">
          <a:blip r:embed="rId3">
            <a:alphaModFix/>
          </a:blip>
          <a:srcRect b="22224" l="11463" r="48647" t="36541"/>
          <a:stretch/>
        </p:blipFill>
        <p:spPr>
          <a:xfrm>
            <a:off x="2809500" y="1015950"/>
            <a:ext cx="6085950" cy="350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 rotWithShape="1">
          <a:blip r:embed="rId3">
            <a:alphaModFix/>
          </a:blip>
          <a:srcRect b="-1015" l="49912" r="-1374" t="18486"/>
          <a:stretch/>
        </p:blipFill>
        <p:spPr>
          <a:xfrm>
            <a:off x="3427490" y="642050"/>
            <a:ext cx="4884285" cy="43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0" y="0"/>
            <a:ext cx="2616900" cy="51435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Analyse :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Expression du besoin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Contraintes techniques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Description structurelle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-"/>
            </a:pPr>
            <a:r>
              <a:rPr lang="fr" sz="1200">
                <a:solidFill>
                  <a:srgbClr val="FFFFFF"/>
                </a:solidFill>
              </a:rPr>
              <a:t>Architecture</a:t>
            </a:r>
            <a:r>
              <a:rPr lang="fr" sz="1200">
                <a:solidFill>
                  <a:srgbClr val="FFFFFF"/>
                </a:solidFill>
              </a:rPr>
              <a:t> du système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Partie Commune :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Identification des tâches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Répartition des tâches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Structure logicielle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Schéma relationnel de la Base De Données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Maquette de l’IHM</a:t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Partie Personnel :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Trame déplacement du robot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Trame pilotage du bras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Maquette de la manette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Etude de la manette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Scénarios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Conclusion</a:t>
            </a:r>
            <a:endParaRPr sz="1200">
              <a:solidFill>
                <a:srgbClr val="999999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/>
        </p:nvSpPr>
        <p:spPr>
          <a:xfrm>
            <a:off x="2678550" y="57050"/>
            <a:ext cx="5952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/>
              <a:t>Identification des tâches</a:t>
            </a:r>
            <a:endParaRPr b="1" sz="3000"/>
          </a:p>
        </p:txBody>
      </p:sp>
      <p:sp>
        <p:nvSpPr>
          <p:cNvPr id="95" name="Google Shape;95;p18"/>
          <p:cNvSpPr txBox="1"/>
          <p:nvPr/>
        </p:nvSpPr>
        <p:spPr>
          <a:xfrm>
            <a:off x="2822250" y="792400"/>
            <a:ext cx="3745800" cy="41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CC0000"/>
                </a:solidFill>
              </a:rPr>
              <a:t>Etablir un protocole de communication</a:t>
            </a:r>
            <a:endParaRPr b="1">
              <a:solidFill>
                <a:srgbClr val="CC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CC0000"/>
                </a:solidFill>
              </a:rPr>
              <a:t>Configurer la communication avec le ROV</a:t>
            </a:r>
            <a:endParaRPr b="1" sz="1800">
              <a:solidFill>
                <a:srgbClr val="CC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CC0000"/>
                </a:solidFill>
              </a:rPr>
              <a:t>Prise en charge de la caméra</a:t>
            </a:r>
            <a:endParaRPr b="1">
              <a:solidFill>
                <a:srgbClr val="CC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CC0000"/>
                </a:solidFill>
              </a:rPr>
              <a:t>Prise en charge de la manette</a:t>
            </a:r>
            <a:endParaRPr b="1" sz="1800">
              <a:solidFill>
                <a:srgbClr val="CC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B45F06"/>
                </a:solidFill>
              </a:rPr>
              <a:t>Visualiser l’environnement (flux vidéo) </a:t>
            </a:r>
            <a:endParaRPr b="1" sz="1800">
              <a:solidFill>
                <a:srgbClr val="B45F0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B45F06"/>
                </a:solidFill>
              </a:rPr>
              <a:t>Afficher les données de télémétrie</a:t>
            </a:r>
            <a:endParaRPr b="1" sz="1800">
              <a:solidFill>
                <a:srgbClr val="B45F0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B45F06"/>
                </a:solidFill>
              </a:rPr>
              <a:t>Afficher les données des capteurs</a:t>
            </a:r>
            <a:endParaRPr b="1">
              <a:solidFill>
                <a:srgbClr val="B45F0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B45F06"/>
                </a:solidFill>
              </a:rPr>
              <a:t>Fabrication des trames de déplacement du robot</a:t>
            </a:r>
            <a:endParaRPr b="1" sz="1800">
              <a:solidFill>
                <a:srgbClr val="B45F0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B45F06"/>
                </a:solidFill>
              </a:rPr>
              <a:t>Fabrication des trames de pilotage du bras</a:t>
            </a:r>
            <a:endParaRPr b="1" sz="1800">
              <a:solidFill>
                <a:srgbClr val="B45F0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B45F06"/>
                </a:solidFill>
              </a:rPr>
              <a:t>Fabrication des trames de déplacement de la caméra</a:t>
            </a:r>
            <a:endParaRPr b="1" sz="1800">
              <a:solidFill>
                <a:srgbClr val="B45F0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B45F06"/>
                </a:solidFill>
              </a:rPr>
              <a:t>Prendre une photo</a:t>
            </a:r>
            <a:endParaRPr b="1" sz="1800">
              <a:solidFill>
                <a:srgbClr val="B45F0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B45F06"/>
                </a:solidFill>
              </a:rPr>
              <a:t>Archivage des données</a:t>
            </a:r>
            <a:endParaRPr b="1" sz="1800">
              <a:solidFill>
                <a:srgbClr val="B45F0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rgbClr val="38761D"/>
                </a:solidFill>
              </a:rPr>
              <a:t>Configurer une campagne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6663250" y="642050"/>
            <a:ext cx="4824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200">
                <a:solidFill>
                  <a:srgbClr val="CC0000"/>
                </a:solidFill>
              </a:rPr>
              <a:t>}</a:t>
            </a:r>
            <a:endParaRPr sz="7200">
              <a:solidFill>
                <a:srgbClr val="CC0000"/>
              </a:solidFill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7063500" y="1011650"/>
            <a:ext cx="21039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solidFill>
                  <a:srgbClr val="CC0000"/>
                </a:solidFill>
              </a:rPr>
              <a:t>Critique</a:t>
            </a:r>
            <a:endParaRPr b="1" sz="3600">
              <a:solidFill>
                <a:srgbClr val="CC0000"/>
              </a:solidFill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7063500" y="2937950"/>
            <a:ext cx="2348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rgbClr val="B45F06"/>
                </a:solidFill>
              </a:rPr>
              <a:t>Important</a:t>
            </a:r>
            <a:endParaRPr b="1" sz="3000">
              <a:solidFill>
                <a:srgbClr val="B45F06"/>
              </a:solidFill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6663250" y="2585150"/>
            <a:ext cx="4824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>
                <a:solidFill>
                  <a:srgbClr val="B45F06"/>
                </a:solidFill>
              </a:rPr>
              <a:t>}</a:t>
            </a:r>
            <a:endParaRPr sz="6000">
              <a:solidFill>
                <a:srgbClr val="B45F06"/>
              </a:solidFill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6663250" y="4375850"/>
            <a:ext cx="4824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38761D"/>
                </a:solidFill>
              </a:rPr>
              <a:t>}</a:t>
            </a:r>
            <a:endParaRPr sz="3600">
              <a:solidFill>
                <a:srgbClr val="38761D"/>
              </a:solidFill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7084025" y="4480275"/>
            <a:ext cx="20835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38761D"/>
                </a:solidFill>
              </a:rPr>
              <a:t>Secondaire</a:t>
            </a:r>
            <a:endParaRPr b="1" sz="2400">
              <a:solidFill>
                <a:srgbClr val="38761D"/>
              </a:solidFill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0" y="0"/>
            <a:ext cx="2616900" cy="51435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Analyse :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Expression du besoin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Contraintes techniques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Description structurelle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Architecture</a:t>
            </a:r>
            <a:r>
              <a:rPr lang="fr" sz="1200">
                <a:solidFill>
                  <a:srgbClr val="999999"/>
                </a:solidFill>
              </a:rPr>
              <a:t> du système</a:t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Partie Commune :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-"/>
            </a:pPr>
            <a:r>
              <a:rPr lang="fr" sz="1200">
                <a:solidFill>
                  <a:srgbClr val="FFFFFF"/>
                </a:solidFill>
              </a:rPr>
              <a:t>Identification des tâches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Répartition des tâches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Structure logicielle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Schéma relationnel de la Base De Données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Maquette de l’IHM</a:t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Partie Personnel :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Trame déplacement du robot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Trame pilotage du bras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Maquette de la manette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Etude de la manette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Scénarios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Conclusion</a:t>
            </a:r>
            <a:endParaRPr sz="12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/>
        </p:nvSpPr>
        <p:spPr>
          <a:xfrm>
            <a:off x="2678550" y="57050"/>
            <a:ext cx="6382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/>
              <a:t>Diagramme des cas d’utilisation</a:t>
            </a:r>
            <a:endParaRPr b="1" sz="3000"/>
          </a:p>
        </p:txBody>
      </p:sp>
      <p:pic>
        <p:nvPicPr>
          <p:cNvPr id="108" name="Google Shape;108;p19"/>
          <p:cNvPicPr preferRelativeResize="0"/>
          <p:nvPr/>
        </p:nvPicPr>
        <p:blipFill rotWithShape="1">
          <a:blip r:embed="rId3">
            <a:alphaModFix/>
          </a:blip>
          <a:srcRect b="0" l="6812" r="0" t="9297"/>
          <a:stretch/>
        </p:blipFill>
        <p:spPr>
          <a:xfrm>
            <a:off x="2779575" y="794450"/>
            <a:ext cx="5880336" cy="419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 b="49057" l="24430" r="37185" t="9241"/>
          <a:stretch/>
        </p:blipFill>
        <p:spPr>
          <a:xfrm>
            <a:off x="3253718" y="722625"/>
            <a:ext cx="5171881" cy="411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 rotWithShape="1">
          <a:blip r:embed="rId3">
            <a:alphaModFix/>
          </a:blip>
          <a:srcRect b="12720" l="40061" r="3178" t="55117"/>
          <a:stretch/>
        </p:blipFill>
        <p:spPr>
          <a:xfrm>
            <a:off x="2899500" y="1360475"/>
            <a:ext cx="6161324" cy="255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 rotWithShape="1">
          <a:blip r:embed="rId3">
            <a:alphaModFix/>
          </a:blip>
          <a:srcRect b="0" l="6812" r="61234" t="75182"/>
          <a:stretch/>
        </p:blipFill>
        <p:spPr>
          <a:xfrm>
            <a:off x="3101450" y="1108226"/>
            <a:ext cx="5880326" cy="334874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/>
        </p:nvSpPr>
        <p:spPr>
          <a:xfrm>
            <a:off x="0" y="0"/>
            <a:ext cx="2616900" cy="51435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Analyse :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Expression du besoin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Contraintes techniques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Description structurelle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Architecture</a:t>
            </a:r>
            <a:r>
              <a:rPr lang="fr" sz="1200">
                <a:solidFill>
                  <a:srgbClr val="999999"/>
                </a:solidFill>
              </a:rPr>
              <a:t> du système</a:t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Partie Commune :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Identification des tâches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-"/>
            </a:pPr>
            <a:r>
              <a:rPr lang="fr" sz="1200">
                <a:solidFill>
                  <a:srgbClr val="FFFFFF"/>
                </a:solidFill>
              </a:rPr>
              <a:t>Répartition des tâches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Structure logicielle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Schéma relationnel de la Base De Données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Maquette de l’IHM</a:t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Partie Personnel :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Trame déplacement du robot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Trame pilotage du bras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Maquette de la manette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Etude de la manette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Scénarios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Conclusion</a:t>
            </a:r>
            <a:endParaRPr sz="1200">
              <a:solidFill>
                <a:srgbClr val="999999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/>
        </p:nvSpPr>
        <p:spPr>
          <a:xfrm>
            <a:off x="2678550" y="57050"/>
            <a:ext cx="5952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/>
              <a:t>Architecture logicielle</a:t>
            </a:r>
            <a:endParaRPr b="1" sz="3000"/>
          </a:p>
        </p:txBody>
      </p:sp>
      <p:pic>
        <p:nvPicPr>
          <p:cNvPr id="118" name="Google Shape;118;p20"/>
          <p:cNvPicPr preferRelativeResize="0"/>
          <p:nvPr/>
        </p:nvPicPr>
        <p:blipFill rotWithShape="1">
          <a:blip r:embed="rId3">
            <a:alphaModFix/>
          </a:blip>
          <a:srcRect b="0" l="17444" r="0" t="20716"/>
          <a:stretch/>
        </p:blipFill>
        <p:spPr>
          <a:xfrm>
            <a:off x="2800100" y="835500"/>
            <a:ext cx="6212025" cy="3884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 rotWithShape="1">
          <a:blip r:embed="rId3">
            <a:alphaModFix/>
          </a:blip>
          <a:srcRect b="38350" l="19266" r="39004" t="23478"/>
          <a:stretch/>
        </p:blipFill>
        <p:spPr>
          <a:xfrm>
            <a:off x="2870600" y="885700"/>
            <a:ext cx="6212025" cy="3700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 rotWithShape="1">
          <a:blip r:embed="rId3">
            <a:alphaModFix/>
          </a:blip>
          <a:srcRect b="25944" l="57814" r="9725" t="25732"/>
          <a:stretch/>
        </p:blipFill>
        <p:spPr>
          <a:xfrm>
            <a:off x="3771475" y="835500"/>
            <a:ext cx="4269250" cy="413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 rotWithShape="1">
          <a:blip r:embed="rId3">
            <a:alphaModFix/>
          </a:blip>
          <a:srcRect b="716" l="56532" r="617" t="67285"/>
          <a:stretch/>
        </p:blipFill>
        <p:spPr>
          <a:xfrm>
            <a:off x="2678550" y="1335825"/>
            <a:ext cx="6333574" cy="30793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/>
        </p:nvSpPr>
        <p:spPr>
          <a:xfrm>
            <a:off x="0" y="0"/>
            <a:ext cx="2616900" cy="51435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Analyse :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Expression du besoin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Contraintes techniques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Description structurelle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Architecture</a:t>
            </a:r>
            <a:r>
              <a:rPr lang="fr" sz="1200">
                <a:solidFill>
                  <a:srgbClr val="999999"/>
                </a:solidFill>
              </a:rPr>
              <a:t> du système</a:t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Partie Commune :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Identification des tâches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Répartition des tâches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-"/>
            </a:pPr>
            <a:r>
              <a:rPr lang="fr" sz="1200">
                <a:solidFill>
                  <a:srgbClr val="FFFFFF"/>
                </a:solidFill>
              </a:rPr>
              <a:t>Structure logicielle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Schéma relationnel de la Base De Données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Maquette de l’IHM</a:t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Partie Personnel :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Trame déplacement du robot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Trame pilotage du bras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Maquette de la manette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Etude de la manette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Scénarios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Conclusion</a:t>
            </a:r>
            <a:endParaRPr sz="1200">
              <a:solidFill>
                <a:srgbClr val="999999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/>
        </p:nvSpPr>
        <p:spPr>
          <a:xfrm>
            <a:off x="2678550" y="57050"/>
            <a:ext cx="5952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/>
              <a:t>Schéma relationnel de la BDD</a:t>
            </a:r>
            <a:endParaRPr b="1" sz="3000"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9575" y="794450"/>
            <a:ext cx="6212025" cy="411847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/>
        </p:nvSpPr>
        <p:spPr>
          <a:xfrm>
            <a:off x="0" y="0"/>
            <a:ext cx="2616900" cy="51435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Analyse :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Expression du besoin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Contraintes techniques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Description structurelle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Infrastructure du système</a:t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Partie Commune :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Identification des tâches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Répartition des tâches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Structure logicielle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-"/>
            </a:pPr>
            <a:r>
              <a:rPr lang="fr" sz="1200">
                <a:solidFill>
                  <a:srgbClr val="FFFFFF"/>
                </a:solidFill>
              </a:rPr>
              <a:t>Schéma relationnel de la Base De Données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Maquette de l’IHM</a:t>
            </a:r>
            <a:endParaRPr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Partie Personnel :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Trame déplacement du robot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Trame pilotage du bras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Maquette de la manette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Etude de la manette</a:t>
            </a:r>
            <a:endParaRPr sz="1200">
              <a:solidFill>
                <a:srgbClr val="9999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-"/>
            </a:pPr>
            <a:r>
              <a:rPr lang="fr" sz="1200">
                <a:solidFill>
                  <a:srgbClr val="999999"/>
                </a:solidFill>
              </a:rPr>
              <a:t>Scénarios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Conclusion</a:t>
            </a:r>
            <a:endParaRPr sz="12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